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401828-CFA9-4A8A-AE4B-48A59C5315D2}">
          <p14:sldIdLst>
            <p14:sldId id="256"/>
            <p14:sldId id="257"/>
            <p14:sldId id="259"/>
            <p14:sldId id="258"/>
            <p14:sldId id="260"/>
            <p14:sldId id="261"/>
            <p14:sldId id="262"/>
            <p14:sldId id="263"/>
            <p14:sldId id="264"/>
            <p14:sldId id="265"/>
            <p14:sldId id="266"/>
            <p14:sldId id="267"/>
          </p14:sldIdLst>
        </p14:section>
        <p14:section name="Untitled Section" id="{1CA684EE-29B3-4FE3-9ADF-168768116A3C}">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3/8/2024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3318B-A858-353B-A9AC-E542B7844A68}"/>
              </a:ext>
            </a:extLst>
          </p:cNvPr>
          <p:cNvSpPr>
            <a:spLocks noGrp="1"/>
          </p:cNvSpPr>
          <p:nvPr>
            <p:ph type="ctrTitle"/>
          </p:nvPr>
        </p:nvSpPr>
        <p:spPr>
          <a:xfrm>
            <a:off x="548640" y="856648"/>
            <a:ext cx="11059427" cy="1790299"/>
          </a:xfrm>
        </p:spPr>
        <p:txBody>
          <a:bodyPr>
            <a:noAutofit/>
          </a:bodyPr>
          <a:lstStyle/>
          <a:p>
            <a:pPr algn="ctr"/>
            <a:r>
              <a:rPr lang="en-US" b="1" i="0" dirty="0">
                <a:effectLst/>
                <a:latin typeface="Agency FB" panose="020B0503020202020204" pitchFamily="34" charset="0"/>
              </a:rPr>
              <a:t>Financial Risk Analysis for Loan Default Prediction</a:t>
            </a:r>
            <a:br>
              <a:rPr lang="en-US" b="1" i="0" dirty="0">
                <a:effectLst/>
                <a:latin typeface="-apple-system"/>
              </a:rPr>
            </a:br>
            <a:endParaRPr lang="en-IN" dirty="0"/>
          </a:p>
        </p:txBody>
      </p:sp>
      <p:pic>
        <p:nvPicPr>
          <p:cNvPr id="5" name="Picture 4">
            <a:extLst>
              <a:ext uri="{FF2B5EF4-FFF2-40B4-BE49-F238E27FC236}">
                <a16:creationId xmlns:a16="http://schemas.microsoft.com/office/drawing/2014/main" id="{3A8E2643-760E-C3AD-9536-2A5CB9BFBEFF}"/>
              </a:ext>
            </a:extLst>
          </p:cNvPr>
          <p:cNvPicPr>
            <a:picLocks noChangeAspect="1"/>
          </p:cNvPicPr>
          <p:nvPr/>
        </p:nvPicPr>
        <p:blipFill>
          <a:blip r:embed="rId2"/>
          <a:stretch>
            <a:fillRect/>
          </a:stretch>
        </p:blipFill>
        <p:spPr>
          <a:xfrm>
            <a:off x="548640" y="2252312"/>
            <a:ext cx="11059427" cy="4186989"/>
          </a:xfrm>
          <a:prstGeom prst="rect">
            <a:avLst/>
          </a:prstGeom>
        </p:spPr>
      </p:pic>
    </p:spTree>
    <p:extLst>
      <p:ext uri="{BB962C8B-B14F-4D97-AF65-F5344CB8AC3E}">
        <p14:creationId xmlns:p14="http://schemas.microsoft.com/office/powerpoint/2010/main" val="353134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735C10C-950D-13CE-6038-A44F93382F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3974" y="101107"/>
            <a:ext cx="10167729" cy="34412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E1BCBD2-745E-7981-C456-7E1F3F92F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974" y="3677478"/>
            <a:ext cx="10167729" cy="3089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741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08DACA3-917C-2CE1-DF55-B67379A6A2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4560" y="175661"/>
            <a:ext cx="7652084" cy="650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244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a:extLst>
              <a:ext uri="{FF2B5EF4-FFF2-40B4-BE49-F238E27FC236}">
                <a16:creationId xmlns:a16="http://schemas.microsoft.com/office/drawing/2014/main" id="{EF21FC5E-056A-918C-A687-47F26C8FD4BD}"/>
              </a:ext>
            </a:extLst>
          </p:cNvPr>
          <p:cNvPicPr>
            <a:picLocks noGrp="1" noChangeAspect="1"/>
          </p:cNvPicPr>
          <p:nvPr>
            <p:ph idx="1"/>
          </p:nvPr>
        </p:nvPicPr>
        <p:blipFill>
          <a:blip r:embed="rId2"/>
          <a:stretch>
            <a:fillRect/>
          </a:stretch>
        </p:blipFill>
        <p:spPr>
          <a:xfrm>
            <a:off x="664143" y="423511"/>
            <a:ext cx="10972800" cy="5986913"/>
          </a:xfrm>
          <a:prstGeom prst="rect">
            <a:avLst/>
          </a:prstGeom>
        </p:spPr>
      </p:pic>
    </p:spTree>
    <p:extLst>
      <p:ext uri="{BB962C8B-B14F-4D97-AF65-F5344CB8AC3E}">
        <p14:creationId xmlns:p14="http://schemas.microsoft.com/office/powerpoint/2010/main" val="2570232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E029-B0CE-67C0-C76D-12E45BE6794C}"/>
              </a:ext>
            </a:extLst>
          </p:cNvPr>
          <p:cNvSpPr>
            <a:spLocks noGrp="1"/>
          </p:cNvSpPr>
          <p:nvPr>
            <p:ph type="title"/>
          </p:nvPr>
        </p:nvSpPr>
        <p:spPr>
          <a:xfrm>
            <a:off x="404261" y="96253"/>
            <a:ext cx="11377061" cy="1039528"/>
          </a:xfrm>
        </p:spPr>
        <p:txBody>
          <a:bodyPr>
            <a:normAutofit/>
          </a:bodyPr>
          <a:lstStyle/>
          <a:p>
            <a:r>
              <a:rPr lang="en-IN" sz="5400" dirty="0">
                <a:latin typeface="Agency FB" panose="020B0503020202020204" pitchFamily="34" charset="0"/>
              </a:rPr>
              <a:t>Problem Statement &gt;&gt;&gt;</a:t>
            </a:r>
          </a:p>
        </p:txBody>
      </p:sp>
      <p:sp>
        <p:nvSpPr>
          <p:cNvPr id="3" name="Content Placeholder 2">
            <a:extLst>
              <a:ext uri="{FF2B5EF4-FFF2-40B4-BE49-F238E27FC236}">
                <a16:creationId xmlns:a16="http://schemas.microsoft.com/office/drawing/2014/main" id="{0B42891E-DB65-09FE-45DA-4E6339700204}"/>
              </a:ext>
            </a:extLst>
          </p:cNvPr>
          <p:cNvSpPr>
            <a:spLocks noGrp="1"/>
          </p:cNvSpPr>
          <p:nvPr>
            <p:ph idx="1"/>
          </p:nvPr>
        </p:nvSpPr>
        <p:spPr>
          <a:xfrm>
            <a:off x="115503" y="1212783"/>
            <a:ext cx="11752445" cy="6039852"/>
          </a:xfrm>
        </p:spPr>
        <p:txBody>
          <a:bodyPr>
            <a:normAutofit/>
          </a:bodyPr>
          <a:lstStyle/>
          <a:p>
            <a:pPr marL="457200" indent="-457200" algn="just">
              <a:buFont typeface="+mj-lt"/>
              <a:buAutoNum type="arabicPeriod"/>
            </a:pPr>
            <a:r>
              <a:rPr lang="en-US" sz="2000" b="1" dirty="0">
                <a:latin typeface="Calisto MT" panose="02040603050505030304" pitchFamily="18" charset="0"/>
              </a:rPr>
              <a:t>This project aims to leverage Exploratory Data Analysis (EDA)and machine learning to conduct risk analysis for loan default prediction in the context of a consumer finance company. By analyzing historical loan application data, we will identify patterns and factors that indicate whether a client is likely to default on their loan payments. This analysis will assist the company in minimizing financial losses while ensuring that creditworthy applicants are not unfairly rejected.</a:t>
            </a:r>
          </a:p>
          <a:p>
            <a:pPr marL="457200" indent="-457200" algn="just">
              <a:buFont typeface="+mj-lt"/>
              <a:buAutoNum type="arabicPeriod"/>
            </a:pPr>
            <a:r>
              <a:rPr lang="en-US" sz="2000" b="1" i="0" dirty="0">
                <a:effectLst/>
                <a:latin typeface="Calisto MT" panose="02040603050505030304" pitchFamily="18" charset="0"/>
              </a:rPr>
              <a:t>The lending industry faces challenges in assessing creditworthiness, especially for applicants with limited credit history. Loan defaults pose financial risks to lending institutions. Our project aims to leverage Exploratory Data Analysis (EDA) and machine learning to predict loan default risk, assisting in minimizing financial losses.</a:t>
            </a:r>
          </a:p>
          <a:p>
            <a:pPr marL="457200" indent="-457200" algn="just">
              <a:buFont typeface="+mj-lt"/>
              <a:buAutoNum type="arabicPeriod"/>
            </a:pPr>
            <a:r>
              <a:rPr lang="en-US" sz="2000" b="1" i="0" dirty="0">
                <a:effectLst/>
                <a:latin typeface="Calisto MT" panose="02040603050505030304" pitchFamily="18" charset="0"/>
              </a:rPr>
              <a:t>In a simple way the objective is to leverage EDA and machine learning to predict loan default risk, aiding in minimizing financial losses and optimizing lending decisions</a:t>
            </a:r>
            <a:r>
              <a:rPr lang="en-US" sz="2000" b="1" i="0" dirty="0">
                <a:solidFill>
                  <a:srgbClr val="1F2328"/>
                </a:solidFill>
                <a:effectLst/>
                <a:latin typeface="-apple-system"/>
              </a:rPr>
              <a:t>.</a:t>
            </a:r>
          </a:p>
          <a:p>
            <a:pPr marL="457200" indent="-457200" algn="just">
              <a:buFont typeface="+mj-lt"/>
              <a:buAutoNum type="arabicPeriod"/>
            </a:pPr>
            <a:endParaRPr lang="en-US" sz="2000" b="1" i="0" dirty="0">
              <a:effectLst/>
              <a:latin typeface="Calisto MT" panose="02040603050505030304" pitchFamily="18" charset="0"/>
            </a:endParaRPr>
          </a:p>
          <a:p>
            <a:pPr marL="457200" indent="-457200" algn="just">
              <a:buFont typeface="+mj-lt"/>
              <a:buAutoNum type="arabicPeriod"/>
            </a:pPr>
            <a:endParaRPr lang="en-US" sz="2000" dirty="0">
              <a:latin typeface="Calisto MT" panose="02040603050505030304" pitchFamily="18" charset="0"/>
            </a:endParaRPr>
          </a:p>
          <a:p>
            <a:pPr marL="457200" indent="-457200" algn="just">
              <a:buFont typeface="+mj-lt"/>
              <a:buAutoNum type="arabicPeriod"/>
            </a:pPr>
            <a:endParaRPr lang="en-IN" sz="2000" dirty="0">
              <a:latin typeface="Calisto MT" panose="02040603050505030304" pitchFamily="18" charset="0"/>
            </a:endParaRPr>
          </a:p>
        </p:txBody>
      </p:sp>
    </p:spTree>
    <p:extLst>
      <p:ext uri="{BB962C8B-B14F-4D97-AF65-F5344CB8AC3E}">
        <p14:creationId xmlns:p14="http://schemas.microsoft.com/office/powerpoint/2010/main" val="2873985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5CB2-2FCA-68FB-3913-36D842C07FF2}"/>
              </a:ext>
            </a:extLst>
          </p:cNvPr>
          <p:cNvSpPr>
            <a:spLocks noGrp="1"/>
          </p:cNvSpPr>
          <p:nvPr>
            <p:ph type="title"/>
          </p:nvPr>
        </p:nvSpPr>
        <p:spPr>
          <a:xfrm>
            <a:off x="413887" y="125129"/>
            <a:ext cx="10403340" cy="1049154"/>
          </a:xfrm>
        </p:spPr>
        <p:txBody>
          <a:bodyPr>
            <a:normAutofit/>
          </a:bodyPr>
          <a:lstStyle/>
          <a:p>
            <a:r>
              <a:rPr lang="en-IN" sz="5400" i="0" dirty="0">
                <a:effectLst/>
                <a:latin typeface="Agency FB" panose="020B0503020202020204" pitchFamily="34" charset="0"/>
              </a:rPr>
              <a:t>Tools Used </a:t>
            </a:r>
            <a:r>
              <a:rPr lang="en-IN" sz="5400" dirty="0">
                <a:latin typeface="Agency FB" panose="020B0503020202020204" pitchFamily="34" charset="0"/>
              </a:rPr>
              <a:t>&gt;&gt;&gt;</a:t>
            </a:r>
          </a:p>
        </p:txBody>
      </p:sp>
      <p:sp>
        <p:nvSpPr>
          <p:cNvPr id="3" name="Content Placeholder 2">
            <a:extLst>
              <a:ext uri="{FF2B5EF4-FFF2-40B4-BE49-F238E27FC236}">
                <a16:creationId xmlns:a16="http://schemas.microsoft.com/office/drawing/2014/main" id="{74184695-AA7C-D103-D618-1AC8A219C3DD}"/>
              </a:ext>
            </a:extLst>
          </p:cNvPr>
          <p:cNvSpPr>
            <a:spLocks noGrp="1"/>
          </p:cNvSpPr>
          <p:nvPr>
            <p:ph idx="1"/>
          </p:nvPr>
        </p:nvSpPr>
        <p:spPr>
          <a:xfrm>
            <a:off x="685801" y="1463041"/>
            <a:ext cx="11153273" cy="5053262"/>
          </a:xfrm>
        </p:spPr>
        <p:txBody>
          <a:bodyPr>
            <a:normAutofit/>
          </a:bodyPr>
          <a:lstStyle/>
          <a:p>
            <a:pPr algn="l">
              <a:buFont typeface="Wingdings" panose="05000000000000000000" pitchFamily="2" charset="2"/>
              <a:buChar char="q"/>
            </a:pPr>
            <a:r>
              <a:rPr lang="en-IN" sz="2600" b="1" i="0" dirty="0">
                <a:effectLst/>
              </a:rPr>
              <a:t>Programming Languages:-</a:t>
            </a:r>
          </a:p>
          <a:p>
            <a:pPr algn="l">
              <a:buFont typeface="Wingdings" panose="05000000000000000000" pitchFamily="2" charset="2"/>
              <a:buChar char="ü"/>
            </a:pPr>
            <a:r>
              <a:rPr lang="en-IN" sz="2000" b="1" i="0" dirty="0">
                <a:solidFill>
                  <a:schemeClr val="tx1"/>
                </a:solidFill>
                <a:effectLst/>
                <a:latin typeface="Calisto MT" panose="02040603050505030304" pitchFamily="18" charset="0"/>
              </a:rPr>
              <a:t>Python for data analysis and </a:t>
            </a:r>
            <a:r>
              <a:rPr lang="en-IN" sz="2000" b="1" i="0" dirty="0" err="1">
                <a:solidFill>
                  <a:schemeClr val="tx1"/>
                </a:solidFill>
                <a:effectLst/>
                <a:latin typeface="Calisto MT" panose="02040603050505030304" pitchFamily="18" charset="0"/>
              </a:rPr>
              <a:t>modeling</a:t>
            </a:r>
            <a:r>
              <a:rPr lang="en-IN" sz="2000" b="1" i="0" dirty="0">
                <a:solidFill>
                  <a:schemeClr val="tx1"/>
                </a:solidFill>
                <a:effectLst/>
                <a:latin typeface="Calisto MT" panose="02040603050505030304" pitchFamily="18" charset="0"/>
              </a:rPr>
              <a:t>.</a:t>
            </a:r>
          </a:p>
          <a:p>
            <a:pPr algn="l">
              <a:buFont typeface="Wingdings" panose="05000000000000000000" pitchFamily="2" charset="2"/>
              <a:buChar char="ü"/>
            </a:pPr>
            <a:r>
              <a:rPr lang="en-IN" sz="2000" b="1" i="0" dirty="0" err="1">
                <a:solidFill>
                  <a:schemeClr val="tx1"/>
                </a:solidFill>
                <a:effectLst/>
                <a:latin typeface="Calisto MT" panose="02040603050505030304" pitchFamily="18" charset="0"/>
              </a:rPr>
              <a:t>Jupyter</a:t>
            </a:r>
            <a:r>
              <a:rPr lang="en-IN" sz="2000" b="1" i="0" dirty="0">
                <a:solidFill>
                  <a:schemeClr val="tx1"/>
                </a:solidFill>
                <a:effectLst/>
                <a:latin typeface="Calisto MT" panose="02040603050505030304" pitchFamily="18" charset="0"/>
              </a:rPr>
              <a:t> Notebook or Google </a:t>
            </a:r>
            <a:r>
              <a:rPr lang="en-IN" sz="2000" b="1" i="0" dirty="0" err="1">
                <a:solidFill>
                  <a:schemeClr val="tx1"/>
                </a:solidFill>
                <a:effectLst/>
                <a:latin typeface="Calisto MT" panose="02040603050505030304" pitchFamily="18" charset="0"/>
              </a:rPr>
              <a:t>Colab</a:t>
            </a:r>
            <a:r>
              <a:rPr lang="en-IN" sz="2000" b="1" i="0" dirty="0">
                <a:solidFill>
                  <a:schemeClr val="tx1"/>
                </a:solidFill>
                <a:effectLst/>
                <a:latin typeface="Calisto MT" panose="02040603050505030304" pitchFamily="18" charset="0"/>
              </a:rPr>
              <a:t> for collaborative development.</a:t>
            </a:r>
          </a:p>
          <a:p>
            <a:pPr marL="36900" indent="0" algn="l">
              <a:buNone/>
            </a:pPr>
            <a:endParaRPr lang="en-IN" b="1" i="0" dirty="0">
              <a:solidFill>
                <a:schemeClr val="tx1"/>
              </a:solidFill>
              <a:effectLst/>
            </a:endParaRPr>
          </a:p>
          <a:p>
            <a:pPr algn="l">
              <a:buFont typeface="Wingdings" panose="05000000000000000000" pitchFamily="2" charset="2"/>
              <a:buChar char="q"/>
            </a:pPr>
            <a:r>
              <a:rPr lang="en-IN" sz="2600" b="1" i="0" dirty="0">
                <a:effectLst/>
              </a:rPr>
              <a:t>Libraries:-</a:t>
            </a:r>
          </a:p>
          <a:p>
            <a:pPr algn="l">
              <a:buFont typeface="Wingdings" panose="05000000000000000000" pitchFamily="2" charset="2"/>
              <a:buChar char="ü"/>
            </a:pPr>
            <a:r>
              <a:rPr lang="en-IN" sz="2000" b="1" i="0" dirty="0">
                <a:solidFill>
                  <a:schemeClr val="tx1"/>
                </a:solidFill>
                <a:effectLst/>
                <a:latin typeface="Calisto MT" panose="02040603050505030304" pitchFamily="18" charset="0"/>
              </a:rPr>
              <a:t>Pandas, NumPy, Matplotlib, Seaborn for data manipulation and visualization.</a:t>
            </a:r>
          </a:p>
          <a:p>
            <a:pPr algn="l">
              <a:buFont typeface="Wingdings" panose="05000000000000000000" pitchFamily="2" charset="2"/>
              <a:buChar char="ü"/>
            </a:pPr>
            <a:r>
              <a:rPr lang="en-IN" sz="2000" b="1" i="0" dirty="0">
                <a:solidFill>
                  <a:schemeClr val="tx1"/>
                </a:solidFill>
                <a:effectLst/>
                <a:latin typeface="Calisto MT" panose="02040603050505030304" pitchFamily="18" charset="0"/>
              </a:rPr>
              <a:t>Scikit-learn for machine learning models [Decision Tree Classifier</a:t>
            </a:r>
            <a:r>
              <a:rPr lang="en-US" sz="2000" b="1" i="0" dirty="0">
                <a:solidFill>
                  <a:schemeClr val="tx1"/>
                </a:solidFill>
                <a:effectLst/>
                <a:latin typeface="Calisto MT" panose="02040603050505030304" pitchFamily="18" charset="0"/>
              </a:rPr>
              <a:t>, Random Forest, and  Extreme Gradient Boosting]</a:t>
            </a:r>
            <a:r>
              <a:rPr lang="en-US" sz="2000" b="0" i="0" dirty="0">
                <a:solidFill>
                  <a:srgbClr val="374151"/>
                </a:solidFill>
                <a:effectLst/>
                <a:latin typeface="Calisto MT" panose="02040603050505030304" pitchFamily="18" charset="0"/>
              </a:rPr>
              <a:t>.</a:t>
            </a:r>
            <a:r>
              <a:rPr lang="en-IN" sz="2000" b="1" i="0" dirty="0">
                <a:solidFill>
                  <a:schemeClr val="tx1"/>
                </a:solidFill>
                <a:effectLst/>
                <a:latin typeface="Calisto MT" panose="02040603050505030304" pitchFamily="18" charset="0"/>
              </a:rPr>
              <a:t>.</a:t>
            </a:r>
          </a:p>
          <a:p>
            <a:pPr>
              <a:buFont typeface="Wingdings" panose="05000000000000000000" pitchFamily="2" charset="2"/>
              <a:buChar char="ü"/>
            </a:pPr>
            <a:r>
              <a:rPr lang="en-IN" sz="2000" b="1" dirty="0">
                <a:solidFill>
                  <a:schemeClr val="tx1"/>
                </a:solidFill>
                <a:effectLst/>
                <a:latin typeface="Calisto MT" panose="02040603050505030304" pitchFamily="18" charset="0"/>
              </a:rPr>
              <a:t>Evaluation Metrics like </a:t>
            </a:r>
            <a:r>
              <a:rPr lang="en-US" sz="2000" b="1" dirty="0">
                <a:latin typeface="Calisto MT" panose="02040603050505030304" pitchFamily="18" charset="0"/>
              </a:rPr>
              <a:t>Class precision, recall, F1-score, ROC-AUC score, and test set confusion </a:t>
            </a:r>
            <a:r>
              <a:rPr lang="en-US" sz="2000" b="1" dirty="0" err="1">
                <a:latin typeface="Calisto MT" panose="02040603050505030304" pitchFamily="18" charset="0"/>
              </a:rPr>
              <a:t>matrix,etc</a:t>
            </a:r>
            <a:r>
              <a:rPr lang="en-US" sz="2000" b="1" dirty="0">
                <a:latin typeface="Calisto MT" panose="02040603050505030304" pitchFamily="18" charset="0"/>
              </a:rPr>
              <a:t>. </a:t>
            </a:r>
          </a:p>
          <a:p>
            <a:pPr>
              <a:buFont typeface="Wingdings" panose="05000000000000000000" pitchFamily="2" charset="2"/>
              <a:buChar char="ü"/>
            </a:pPr>
            <a:r>
              <a:rPr lang="en-US" sz="2000" b="1" dirty="0">
                <a:solidFill>
                  <a:schemeClr val="tx1"/>
                </a:solidFill>
                <a:effectLst/>
                <a:latin typeface="Calisto MT" panose="02040603050505030304" pitchFamily="18" charset="0"/>
              </a:rPr>
              <a:t>Hyperparameter tuning using </a:t>
            </a:r>
            <a:r>
              <a:rPr lang="en-US" sz="2000" b="1" dirty="0" err="1">
                <a:solidFill>
                  <a:schemeClr val="tx1"/>
                </a:solidFill>
                <a:effectLst/>
                <a:latin typeface="Calisto MT" panose="02040603050505030304" pitchFamily="18" charset="0"/>
              </a:rPr>
              <a:t>GridSearchCv</a:t>
            </a:r>
            <a:r>
              <a:rPr lang="en-US" sz="2000" b="1" dirty="0">
                <a:solidFill>
                  <a:schemeClr val="tx1"/>
                </a:solidFill>
                <a:effectLst/>
                <a:latin typeface="Calisto MT" panose="02040603050505030304" pitchFamily="18" charset="0"/>
              </a:rPr>
              <a:t>.</a:t>
            </a:r>
          </a:p>
          <a:p>
            <a:endParaRPr lang="en-IN" dirty="0"/>
          </a:p>
        </p:txBody>
      </p:sp>
    </p:spTree>
    <p:extLst>
      <p:ext uri="{BB962C8B-B14F-4D97-AF65-F5344CB8AC3E}">
        <p14:creationId xmlns:p14="http://schemas.microsoft.com/office/powerpoint/2010/main" val="1739943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DE36-149B-BC06-6208-BF37FF1EECD4}"/>
              </a:ext>
            </a:extLst>
          </p:cNvPr>
          <p:cNvSpPr>
            <a:spLocks noGrp="1"/>
          </p:cNvSpPr>
          <p:nvPr>
            <p:ph type="title"/>
          </p:nvPr>
        </p:nvSpPr>
        <p:spPr>
          <a:xfrm>
            <a:off x="478055" y="-721894"/>
            <a:ext cx="10339171" cy="2704698"/>
          </a:xfrm>
        </p:spPr>
        <p:txBody>
          <a:bodyPr>
            <a:normAutofit/>
          </a:bodyPr>
          <a:lstStyle/>
          <a:p>
            <a:r>
              <a:rPr lang="en-IN" sz="5400" i="0" dirty="0">
                <a:effectLst/>
                <a:latin typeface="Agency FB" panose="020B0503020202020204" pitchFamily="34" charset="0"/>
              </a:rPr>
              <a:t>Approaches &gt;&gt;&gt;</a:t>
            </a:r>
            <a:endParaRPr lang="en-IN" sz="5400" dirty="0">
              <a:latin typeface="Agency FB" panose="020B0503020202020204" pitchFamily="34" charset="0"/>
            </a:endParaRPr>
          </a:p>
        </p:txBody>
      </p:sp>
      <p:sp>
        <p:nvSpPr>
          <p:cNvPr id="3" name="Content Placeholder 2">
            <a:extLst>
              <a:ext uri="{FF2B5EF4-FFF2-40B4-BE49-F238E27FC236}">
                <a16:creationId xmlns:a16="http://schemas.microsoft.com/office/drawing/2014/main" id="{C325CCB5-6480-61C9-FC9F-9F7C3183930C}"/>
              </a:ext>
            </a:extLst>
          </p:cNvPr>
          <p:cNvSpPr>
            <a:spLocks noGrp="1"/>
          </p:cNvSpPr>
          <p:nvPr>
            <p:ph idx="1"/>
          </p:nvPr>
        </p:nvSpPr>
        <p:spPr>
          <a:xfrm>
            <a:off x="478055" y="1414914"/>
            <a:ext cx="11235890" cy="5443086"/>
          </a:xfrm>
        </p:spPr>
        <p:txBody>
          <a:bodyPr>
            <a:normAutofit/>
          </a:bodyPr>
          <a:lstStyle/>
          <a:p>
            <a:pPr>
              <a:buFont typeface="Wingdings" panose="05000000000000000000" pitchFamily="2" charset="2"/>
              <a:buChar char="q"/>
            </a:pPr>
            <a:r>
              <a:rPr lang="en-US" sz="2400" b="1" dirty="0">
                <a:latin typeface="Calisto MT" panose="02040603050505030304" pitchFamily="18" charset="0"/>
              </a:rPr>
              <a:t>Data Import and Exploration:</a:t>
            </a:r>
          </a:p>
          <a:p>
            <a:pPr marL="457200" indent="-457200">
              <a:buFont typeface="+mj-lt"/>
              <a:buAutoNum type="alphaUcPeriod"/>
            </a:pPr>
            <a:r>
              <a:rPr lang="en-US" sz="2000" b="1" dirty="0">
                <a:latin typeface="Calisto MT" panose="02040603050505030304" pitchFamily="18" charset="0"/>
              </a:rPr>
              <a:t>Imported necessary Python libraries for data manipulation and visualization.</a:t>
            </a:r>
          </a:p>
          <a:p>
            <a:pPr marL="457200" indent="-457200">
              <a:buFont typeface="+mj-lt"/>
              <a:buAutoNum type="alphaUcPeriod"/>
            </a:pPr>
            <a:r>
              <a:rPr lang="en-US" sz="2000" b="1" dirty="0">
                <a:latin typeface="Calisto MT" panose="02040603050505030304" pitchFamily="18" charset="0"/>
              </a:rPr>
              <a:t>Imported two datasets: </a:t>
            </a:r>
            <a:r>
              <a:rPr lang="en-US" sz="2000" b="1" dirty="0" err="1">
                <a:latin typeface="Calisto MT" panose="02040603050505030304" pitchFamily="18" charset="0"/>
              </a:rPr>
              <a:t>application_data</a:t>
            </a:r>
            <a:r>
              <a:rPr lang="en-US" sz="2000" b="1" dirty="0">
                <a:latin typeface="Calisto MT" panose="02040603050505030304" pitchFamily="18" charset="0"/>
              </a:rPr>
              <a:t> and </a:t>
            </a:r>
            <a:r>
              <a:rPr lang="en-US" sz="2000" b="1" dirty="0" err="1">
                <a:latin typeface="Calisto MT" panose="02040603050505030304" pitchFamily="18" charset="0"/>
              </a:rPr>
              <a:t>previous_application</a:t>
            </a:r>
            <a:r>
              <a:rPr lang="en-US" sz="2000" b="1" dirty="0">
                <a:latin typeface="Calisto MT" panose="02040603050505030304" pitchFamily="18" charset="0"/>
              </a:rPr>
              <a:t>.</a:t>
            </a:r>
          </a:p>
          <a:p>
            <a:pPr marL="457200" indent="-457200">
              <a:buFont typeface="+mj-lt"/>
              <a:buAutoNum type="alphaUcPeriod"/>
            </a:pPr>
            <a:r>
              <a:rPr lang="en-US" sz="2000" b="1" dirty="0">
                <a:latin typeface="Calisto MT" panose="02040603050505030304" pitchFamily="18" charset="0"/>
              </a:rPr>
              <a:t>Examined data dimensions:</a:t>
            </a:r>
          </a:p>
          <a:p>
            <a:pPr marL="0" indent="0">
              <a:buNone/>
            </a:pPr>
            <a:r>
              <a:rPr lang="en-US" sz="2000" b="1" dirty="0">
                <a:latin typeface="Calisto MT" panose="02040603050505030304" pitchFamily="18" charset="0"/>
              </a:rPr>
              <a:t>       </a:t>
            </a:r>
            <a:r>
              <a:rPr lang="en-US" sz="2000" b="1" dirty="0" err="1">
                <a:latin typeface="Calisto MT" panose="02040603050505030304" pitchFamily="18" charset="0"/>
              </a:rPr>
              <a:t>application_data</a:t>
            </a:r>
            <a:r>
              <a:rPr lang="en-US" sz="2000" b="1" dirty="0">
                <a:latin typeface="Calisto MT" panose="02040603050505030304" pitchFamily="18" charset="0"/>
              </a:rPr>
              <a:t>: (307511, 122)</a:t>
            </a:r>
          </a:p>
          <a:p>
            <a:pPr marL="0" indent="0">
              <a:buNone/>
            </a:pPr>
            <a:r>
              <a:rPr lang="en-US" sz="2000" b="1" dirty="0">
                <a:latin typeface="Calisto MT" panose="02040603050505030304" pitchFamily="18" charset="0"/>
              </a:rPr>
              <a:t>       </a:t>
            </a:r>
            <a:r>
              <a:rPr lang="en-US" sz="2000" b="1" dirty="0" err="1">
                <a:latin typeface="Calisto MT" panose="02040603050505030304" pitchFamily="18" charset="0"/>
              </a:rPr>
              <a:t>previous_application</a:t>
            </a:r>
            <a:r>
              <a:rPr lang="en-US" sz="2000" b="1" dirty="0">
                <a:latin typeface="Calisto MT" panose="02040603050505030304" pitchFamily="18" charset="0"/>
              </a:rPr>
              <a:t>: (1670214, 37)</a:t>
            </a:r>
          </a:p>
          <a:p>
            <a:pPr marL="0" indent="0">
              <a:buNone/>
            </a:pPr>
            <a:endParaRPr lang="en-US" sz="2000" dirty="0">
              <a:latin typeface="Calisto MT" panose="02040603050505030304" pitchFamily="18" charset="0"/>
            </a:endParaRPr>
          </a:p>
          <a:p>
            <a:pPr>
              <a:buFont typeface="Wingdings" panose="05000000000000000000" pitchFamily="2" charset="2"/>
              <a:buChar char="q"/>
            </a:pPr>
            <a:r>
              <a:rPr lang="en-US" sz="2400" b="1" dirty="0">
                <a:latin typeface="Calisto MT" panose="02040603050505030304" pitchFamily="18" charset="0"/>
              </a:rPr>
              <a:t>Exploratory Data Analysis (EDA):</a:t>
            </a:r>
          </a:p>
          <a:p>
            <a:pPr marL="342900" indent="-342900">
              <a:buFont typeface="+mj-lt"/>
              <a:buAutoNum type="alphaUcPeriod"/>
            </a:pPr>
            <a:r>
              <a:rPr lang="en-US" sz="2000" b="1" dirty="0">
                <a:latin typeface="Calisto MT" panose="02040603050505030304" pitchFamily="18" charset="0"/>
              </a:rPr>
              <a:t>Identified factors associated with default and non-default applicants.</a:t>
            </a:r>
          </a:p>
          <a:p>
            <a:pPr marL="457200" indent="-457200">
              <a:buFont typeface="+mj-lt"/>
              <a:buAutoNum type="alphaUcPeriod"/>
            </a:pPr>
            <a:r>
              <a:rPr lang="en-US" sz="2000" b="1" dirty="0">
                <a:latin typeface="Calisto MT" panose="02040603050505030304" pitchFamily="18" charset="0"/>
              </a:rPr>
              <a:t>Notable insights:</a:t>
            </a:r>
          </a:p>
          <a:p>
            <a:pPr marL="0" indent="0">
              <a:buNone/>
            </a:pPr>
            <a:r>
              <a:rPr lang="en-US" sz="2000" b="1" dirty="0">
                <a:latin typeface="Calisto MT" panose="02040603050505030304" pitchFamily="18" charset="0"/>
              </a:rPr>
              <a:t>       Less likely to default: Female applicants, higher income, academic degrees, etc.</a:t>
            </a:r>
          </a:p>
          <a:p>
            <a:pPr marL="0" indent="0">
              <a:buNone/>
            </a:pPr>
            <a:r>
              <a:rPr lang="en-US" sz="2000" b="1" dirty="0">
                <a:latin typeface="Calisto MT" panose="02040603050505030304" pitchFamily="18" charset="0"/>
              </a:rPr>
              <a:t>       More likely to default: Male applicants, lower education level, lower income, etc.</a:t>
            </a:r>
            <a:endParaRPr lang="en-IN" sz="2000" b="1" dirty="0">
              <a:latin typeface="Calisto MT" panose="02040603050505030304" pitchFamily="18" charset="0"/>
            </a:endParaRPr>
          </a:p>
          <a:p>
            <a:pPr marL="342900" indent="-342900">
              <a:buFont typeface="+mj-lt"/>
              <a:buAutoNum type="alphaUcPeriod"/>
            </a:pPr>
            <a:endParaRPr lang="en-US" sz="2000" dirty="0">
              <a:latin typeface="Calisto MT" panose="02040603050505030304" pitchFamily="18" charset="0"/>
            </a:endParaRPr>
          </a:p>
        </p:txBody>
      </p:sp>
    </p:spTree>
    <p:extLst>
      <p:ext uri="{BB962C8B-B14F-4D97-AF65-F5344CB8AC3E}">
        <p14:creationId xmlns:p14="http://schemas.microsoft.com/office/powerpoint/2010/main" val="186991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AECC4-63D1-6ECD-EDC7-9C881BC79562}"/>
              </a:ext>
            </a:extLst>
          </p:cNvPr>
          <p:cNvSpPr>
            <a:spLocks noGrp="1"/>
          </p:cNvSpPr>
          <p:nvPr>
            <p:ph idx="1"/>
          </p:nvPr>
        </p:nvSpPr>
        <p:spPr>
          <a:xfrm>
            <a:off x="346509" y="154005"/>
            <a:ext cx="11328935" cy="6429676"/>
          </a:xfrm>
        </p:spPr>
        <p:txBody>
          <a:bodyPr/>
          <a:lstStyle/>
          <a:p>
            <a:pPr>
              <a:buFont typeface="Wingdings" panose="05000000000000000000" pitchFamily="2" charset="2"/>
              <a:buChar char="q"/>
            </a:pPr>
            <a:r>
              <a:rPr lang="en-US" sz="2400" b="1" dirty="0">
                <a:latin typeface="Calisto MT" panose="02040603050505030304" pitchFamily="18" charset="0"/>
              </a:rPr>
              <a:t>Data Preprocessing:</a:t>
            </a:r>
          </a:p>
          <a:p>
            <a:pPr>
              <a:buFont typeface="Wingdings" panose="05000000000000000000" pitchFamily="2" charset="2"/>
              <a:buChar char="Ø"/>
            </a:pPr>
            <a:r>
              <a:rPr lang="en-US" sz="2200" b="1" dirty="0">
                <a:latin typeface="Calisto MT" panose="02040603050505030304" pitchFamily="18" charset="0"/>
              </a:rPr>
              <a:t>Addressed several issues during preprocessing:</a:t>
            </a:r>
          </a:p>
          <a:p>
            <a:pPr marL="0" indent="0">
              <a:buNone/>
            </a:pPr>
            <a:r>
              <a:rPr lang="en-US" sz="2000" b="1" dirty="0">
                <a:latin typeface="Calisto MT" panose="02040603050505030304" pitchFamily="18" charset="0"/>
              </a:rPr>
              <a:t>Missing values, skewed distributions, outliers, redundant features, and high dimensionality.</a:t>
            </a:r>
          </a:p>
          <a:p>
            <a:endParaRPr lang="en-US" sz="2000" b="1" dirty="0">
              <a:latin typeface="Calisto MT" panose="02040603050505030304" pitchFamily="18" charset="0"/>
            </a:endParaRPr>
          </a:p>
          <a:p>
            <a:pPr>
              <a:buFont typeface="Wingdings" panose="05000000000000000000" pitchFamily="2" charset="2"/>
              <a:buChar char="Ø"/>
            </a:pPr>
            <a:r>
              <a:rPr lang="en-US" sz="2200" b="1" dirty="0">
                <a:latin typeface="Calisto MT" panose="02040603050505030304" pitchFamily="18" charset="0"/>
              </a:rPr>
              <a:t>Handling missing values:-</a:t>
            </a:r>
          </a:p>
          <a:p>
            <a:pPr marL="457200" indent="-457200">
              <a:buFont typeface="+mj-lt"/>
              <a:buAutoNum type="alphaUcPeriod"/>
            </a:pPr>
            <a:r>
              <a:rPr lang="en-US" sz="2000" b="1" dirty="0">
                <a:latin typeface="Calisto MT" panose="02040603050505030304" pitchFamily="18" charset="0"/>
              </a:rPr>
              <a:t>Removed features with &gt;40% missing values.</a:t>
            </a:r>
          </a:p>
          <a:p>
            <a:pPr marL="457200" indent="-457200">
              <a:buFont typeface="+mj-lt"/>
              <a:buAutoNum type="alphaUcPeriod"/>
            </a:pPr>
            <a:r>
              <a:rPr lang="en-US" sz="2000" b="1" dirty="0">
                <a:latin typeface="Calisto MT" panose="02040603050505030304" pitchFamily="18" charset="0"/>
              </a:rPr>
              <a:t>Employed missingness encoding for categorical features.</a:t>
            </a:r>
          </a:p>
          <a:p>
            <a:pPr marL="457200" indent="-457200">
              <a:buFont typeface="+mj-lt"/>
              <a:buAutoNum type="alphaUcPeriod"/>
            </a:pPr>
            <a:r>
              <a:rPr lang="en-US" sz="2000" b="1" dirty="0">
                <a:latin typeface="Calisto MT" panose="02040603050505030304" pitchFamily="18" charset="0"/>
              </a:rPr>
              <a:t>Filled continuous features with median and discrete features with mode.</a:t>
            </a:r>
          </a:p>
          <a:p>
            <a:pPr marL="457200" indent="-457200">
              <a:buFont typeface="+mj-lt"/>
              <a:buAutoNum type="alphaUcPeriod"/>
            </a:pPr>
            <a:r>
              <a:rPr lang="en-US" sz="2000" b="1" dirty="0">
                <a:latin typeface="Calisto MT" panose="02040603050505030304" pitchFamily="18" charset="0"/>
              </a:rPr>
              <a:t>Addressed skewed distributions and outliers using tree-based models.</a:t>
            </a:r>
          </a:p>
          <a:p>
            <a:pPr marL="457200" indent="-457200">
              <a:buFont typeface="+mj-lt"/>
              <a:buAutoNum type="alphaUcPeriod"/>
            </a:pPr>
            <a:r>
              <a:rPr lang="en-US" sz="2000" b="1" dirty="0">
                <a:latin typeface="Calisto MT" panose="02040603050505030304" pitchFamily="18" charset="0"/>
              </a:rPr>
              <a:t>Encoded categorical features using </a:t>
            </a:r>
            <a:r>
              <a:rPr lang="en-US" sz="2000" b="1" dirty="0" err="1">
                <a:latin typeface="Calisto MT" panose="02040603050505030304" pitchFamily="18" charset="0"/>
              </a:rPr>
              <a:t>LabelEncoder</a:t>
            </a:r>
            <a:r>
              <a:rPr lang="en-US" sz="2000" b="1" dirty="0">
                <a:latin typeface="Calisto MT" panose="02040603050505030304" pitchFamily="18" charset="0"/>
              </a:rPr>
              <a:t>.</a:t>
            </a:r>
          </a:p>
          <a:p>
            <a:pPr marL="457200" indent="-457200">
              <a:buFont typeface="+mj-lt"/>
              <a:buAutoNum type="alphaUcPeriod"/>
            </a:pPr>
            <a:r>
              <a:rPr lang="en-US" sz="2000" b="1" dirty="0">
                <a:latin typeface="Calisto MT" panose="02040603050505030304" pitchFamily="18" charset="0"/>
              </a:rPr>
              <a:t>Dropped redundant features and engineered new features from </a:t>
            </a:r>
            <a:r>
              <a:rPr lang="en-US" sz="2000" b="1" dirty="0" err="1">
                <a:latin typeface="Calisto MT" panose="02040603050505030304" pitchFamily="18" charset="0"/>
              </a:rPr>
              <a:t>previous_application</a:t>
            </a:r>
            <a:r>
              <a:rPr lang="en-US" sz="2000" b="1" dirty="0">
                <a:latin typeface="Calisto MT" panose="02040603050505030304" pitchFamily="18" charset="0"/>
              </a:rPr>
              <a:t>.</a:t>
            </a:r>
          </a:p>
          <a:p>
            <a:pPr marL="457200" indent="-457200">
              <a:buFont typeface="+mj-lt"/>
              <a:buAutoNum type="alphaUcPeriod"/>
            </a:pPr>
            <a:r>
              <a:rPr lang="en-US" sz="2000" b="1" dirty="0">
                <a:latin typeface="Calisto MT" panose="02040603050505030304" pitchFamily="18" charset="0"/>
              </a:rPr>
              <a:t>Reduced dataset dimensionality using feature importance scores from a random forest classifier.</a:t>
            </a:r>
            <a:endParaRPr lang="en-IN" sz="2000" b="1" dirty="0">
              <a:latin typeface="Calisto MT" panose="02040603050505030304" pitchFamily="18" charset="0"/>
            </a:endParaRPr>
          </a:p>
        </p:txBody>
      </p:sp>
    </p:spTree>
    <p:extLst>
      <p:ext uri="{BB962C8B-B14F-4D97-AF65-F5344CB8AC3E}">
        <p14:creationId xmlns:p14="http://schemas.microsoft.com/office/powerpoint/2010/main" val="41343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191B9C-5F08-29CC-E9FD-3E59AA3DBDEF}"/>
              </a:ext>
            </a:extLst>
          </p:cNvPr>
          <p:cNvSpPr>
            <a:spLocks noGrp="1"/>
          </p:cNvSpPr>
          <p:nvPr>
            <p:ph idx="1"/>
          </p:nvPr>
        </p:nvSpPr>
        <p:spPr>
          <a:xfrm>
            <a:off x="685801" y="317633"/>
            <a:ext cx="11057020" cy="6256422"/>
          </a:xfrm>
        </p:spPr>
        <p:txBody>
          <a:bodyPr>
            <a:normAutofit fontScale="92500" lnSpcReduction="10000"/>
          </a:bodyPr>
          <a:lstStyle/>
          <a:p>
            <a:pPr>
              <a:buFont typeface="Wingdings" panose="05000000000000000000" pitchFamily="2" charset="2"/>
              <a:buChar char="q"/>
            </a:pPr>
            <a:r>
              <a:rPr lang="en-US" sz="2600" b="1" dirty="0">
                <a:latin typeface="Calisto MT" panose="02040603050505030304" pitchFamily="18" charset="0"/>
              </a:rPr>
              <a:t>Model Training and Evaluation:</a:t>
            </a:r>
          </a:p>
          <a:p>
            <a:pPr marL="457200" indent="-457200">
              <a:buFont typeface="+mj-lt"/>
              <a:buAutoNum type="alphaUcPeriod"/>
            </a:pPr>
            <a:r>
              <a:rPr lang="en-US" sz="2000" b="1" dirty="0">
                <a:latin typeface="Calisto MT" panose="02040603050505030304" pitchFamily="18" charset="0"/>
              </a:rPr>
              <a:t>Baseline model: Decision Tree classifier with </a:t>
            </a:r>
            <a:r>
              <a:rPr lang="en-US" sz="2000" b="1" dirty="0" err="1">
                <a:latin typeface="Calisto MT" panose="02040603050505030304" pitchFamily="18" charset="0"/>
              </a:rPr>
              <a:t>max_depth</a:t>
            </a:r>
            <a:r>
              <a:rPr lang="en-US" sz="2000" b="1" dirty="0">
                <a:latin typeface="Calisto MT" panose="02040603050505030304" pitchFamily="18" charset="0"/>
              </a:rPr>
              <a:t> = 3 and balanced class weights.</a:t>
            </a:r>
          </a:p>
          <a:p>
            <a:pPr marL="457200" indent="-457200">
              <a:buFont typeface="+mj-lt"/>
              <a:buAutoNum type="alphaUcPeriod"/>
            </a:pPr>
            <a:r>
              <a:rPr lang="en-US" sz="2000" b="1" dirty="0">
                <a:latin typeface="Calisto MT" panose="02040603050505030304" pitchFamily="18" charset="0"/>
              </a:rPr>
              <a:t>Other models tested: Balanced Random Forest Classifier and XGB Classifier.</a:t>
            </a:r>
          </a:p>
          <a:p>
            <a:pPr marL="457200" indent="-457200">
              <a:buFont typeface="+mj-lt"/>
              <a:buAutoNum type="alphaUcPeriod"/>
            </a:pPr>
            <a:r>
              <a:rPr lang="en-US" sz="2000" b="1" dirty="0">
                <a:latin typeface="Calisto MT" panose="02040603050505030304" pitchFamily="18" charset="0"/>
              </a:rPr>
              <a:t>Balanced Random Forest chosen to handle class imbalance.</a:t>
            </a:r>
          </a:p>
          <a:p>
            <a:pPr marL="457200" indent="-457200">
              <a:buFont typeface="+mj-lt"/>
              <a:buAutoNum type="alphaUcPeriod"/>
            </a:pPr>
            <a:r>
              <a:rPr lang="en-US" sz="2000" b="1" dirty="0">
                <a:latin typeface="Calisto MT" panose="02040603050505030304" pitchFamily="18" charset="0"/>
              </a:rPr>
              <a:t>Hyperparameter tuning for Balanced Random Forest via randomized grid search.</a:t>
            </a:r>
          </a:p>
          <a:p>
            <a:pPr marL="457200" indent="-457200">
              <a:buFont typeface="+mj-lt"/>
              <a:buAutoNum type="alphaUcPeriod"/>
            </a:pPr>
            <a:r>
              <a:rPr lang="en-US" sz="2000" b="1" dirty="0">
                <a:latin typeface="Calisto MT" panose="02040603050505030304" pitchFamily="18" charset="0"/>
              </a:rPr>
              <a:t>Evaluation metrics: Class precision, recall, F1-score, ROC-AUC score, and test set confusion </a:t>
            </a:r>
            <a:r>
              <a:rPr lang="en-US" sz="2000" b="1" dirty="0" err="1">
                <a:latin typeface="Calisto MT" panose="02040603050505030304" pitchFamily="18" charset="0"/>
              </a:rPr>
              <a:t>matrix,etc</a:t>
            </a:r>
            <a:r>
              <a:rPr lang="en-US" sz="2000" b="1" dirty="0">
                <a:latin typeface="Calisto MT" panose="02040603050505030304" pitchFamily="18" charset="0"/>
              </a:rPr>
              <a:t>.</a:t>
            </a:r>
          </a:p>
          <a:p>
            <a:pPr marL="457200" indent="-457200">
              <a:buFont typeface="+mj-lt"/>
              <a:buAutoNum type="alphaUcPeriod"/>
            </a:pPr>
            <a:endParaRPr lang="en-US" sz="2000" b="1" dirty="0">
              <a:latin typeface="Calisto MT" panose="02040603050505030304" pitchFamily="18" charset="0"/>
            </a:endParaRPr>
          </a:p>
          <a:p>
            <a:pPr>
              <a:buFont typeface="Wingdings" panose="05000000000000000000" pitchFamily="2" charset="2"/>
              <a:buChar char="q"/>
            </a:pPr>
            <a:r>
              <a:rPr lang="en-US" sz="2600" b="1" dirty="0">
                <a:latin typeface="Calisto MT" panose="02040603050505030304" pitchFamily="18" charset="0"/>
              </a:rPr>
              <a:t>Conclusion:</a:t>
            </a:r>
          </a:p>
          <a:p>
            <a:pPr marL="457200" indent="-457200">
              <a:buFont typeface="+mj-lt"/>
              <a:buAutoNum type="alphaUcPeriod"/>
            </a:pPr>
            <a:r>
              <a:rPr lang="en-US" sz="2000" b="1" dirty="0">
                <a:latin typeface="Calisto MT" panose="02040603050505030304" pitchFamily="18" charset="0"/>
              </a:rPr>
              <a:t>XGB Classifier emerged as the top performer, showing superior predictive accuracy and ability to distinguish between default and non-default cases.</a:t>
            </a:r>
          </a:p>
          <a:p>
            <a:pPr marL="457200" indent="-457200">
              <a:buFont typeface="+mj-lt"/>
              <a:buAutoNum type="alphaUcPeriod"/>
            </a:pPr>
            <a:r>
              <a:rPr lang="en-US" sz="2000" b="1" dirty="0">
                <a:latin typeface="Calisto MT" panose="02040603050505030304" pitchFamily="18" charset="0"/>
              </a:rPr>
              <a:t>Despite complexity and computational requirements, XGB Classifier offers the highest potential for accurate loan default prediction.</a:t>
            </a:r>
          </a:p>
          <a:p>
            <a:pPr marL="457200" indent="-457200">
              <a:buFont typeface="+mj-lt"/>
              <a:buAutoNum type="alphaUcPeriod"/>
            </a:pPr>
            <a:r>
              <a:rPr lang="en-US" sz="2000" b="1" dirty="0">
                <a:latin typeface="Calisto MT" panose="02040603050505030304" pitchFamily="18" charset="0"/>
              </a:rPr>
              <a:t>Decision Tree and Balanced Random Forest classifiers can still be viable options based on project requirements and computational resources.</a:t>
            </a:r>
          </a:p>
          <a:p>
            <a:pPr marL="457200" indent="-457200">
              <a:buFont typeface="+mj-lt"/>
              <a:buAutoNum type="alphaUcPeriod"/>
            </a:pPr>
            <a:r>
              <a:rPr lang="en-US" sz="2000" b="1" dirty="0">
                <a:latin typeface="Calisto MT" panose="02040603050505030304" pitchFamily="18" charset="0"/>
              </a:rPr>
              <a:t>XGB Classifier outperforms both Decision Tree and Balanced Random Forest classifiers in accuracy and ROC-AUC scores.</a:t>
            </a:r>
            <a:endParaRPr lang="en-IN" sz="2000" b="1" dirty="0">
              <a:latin typeface="Calisto MT" panose="02040603050505030304" pitchFamily="18" charset="0"/>
            </a:endParaRPr>
          </a:p>
        </p:txBody>
      </p:sp>
    </p:spTree>
    <p:extLst>
      <p:ext uri="{BB962C8B-B14F-4D97-AF65-F5344CB8AC3E}">
        <p14:creationId xmlns:p14="http://schemas.microsoft.com/office/powerpoint/2010/main" val="48622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E472-E172-8A57-E0D3-D1F5F1E03056}"/>
              </a:ext>
            </a:extLst>
          </p:cNvPr>
          <p:cNvSpPr>
            <a:spLocks noGrp="1"/>
          </p:cNvSpPr>
          <p:nvPr>
            <p:ph type="title"/>
          </p:nvPr>
        </p:nvSpPr>
        <p:spPr>
          <a:xfrm>
            <a:off x="452387" y="-1"/>
            <a:ext cx="11328935" cy="1366788"/>
          </a:xfrm>
        </p:spPr>
        <p:txBody>
          <a:bodyPr/>
          <a:lstStyle/>
          <a:p>
            <a:r>
              <a:rPr lang="en-IN" b="1" i="0" dirty="0">
                <a:effectLst/>
                <a:latin typeface="Cooper Black" panose="0208090404030B020404" pitchFamily="18" charset="0"/>
              </a:rPr>
              <a:t> </a:t>
            </a:r>
            <a:r>
              <a:rPr lang="en-IN" sz="5400" dirty="0">
                <a:latin typeface="Agency FB" panose="020B0503020202020204" pitchFamily="34" charset="0"/>
              </a:rPr>
              <a:t>SOME</a:t>
            </a:r>
            <a:r>
              <a:rPr lang="en-IN" b="1" dirty="0">
                <a:latin typeface="Cooper Black" panose="0208090404030B020404" pitchFamily="18" charset="0"/>
              </a:rPr>
              <a:t> </a:t>
            </a:r>
            <a:r>
              <a:rPr lang="en-IN" sz="5400" i="0" dirty="0">
                <a:effectLst/>
                <a:latin typeface="Agency FB" panose="020B0503020202020204" pitchFamily="34" charset="0"/>
              </a:rPr>
              <a:t>EDA Insights &gt;&gt;&gt;</a:t>
            </a:r>
            <a:endParaRPr lang="en-IN" sz="5400" dirty="0">
              <a:latin typeface="Agency FB" panose="020B0503020202020204" pitchFamily="34" charset="0"/>
            </a:endParaRPr>
          </a:p>
        </p:txBody>
      </p:sp>
      <p:pic>
        <p:nvPicPr>
          <p:cNvPr id="2050" name="Picture 2">
            <a:extLst>
              <a:ext uri="{FF2B5EF4-FFF2-40B4-BE49-F238E27FC236}">
                <a16:creationId xmlns:a16="http://schemas.microsoft.com/office/drawing/2014/main" id="{E80F846E-D2FE-EDCF-8514-15546617F2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6392" y="1472665"/>
            <a:ext cx="11174929" cy="5053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09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58B1949-21E4-1598-0014-BE94C1C800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756" y="529389"/>
            <a:ext cx="5357311" cy="58247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CC985DA-979D-5D37-82A1-5F65C9B8A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947" y="529389"/>
            <a:ext cx="6228297" cy="585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77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B87CCD3-E004-F56A-26BC-59188EB698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362" y="471638"/>
            <a:ext cx="4377892" cy="598691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F86129C-7F54-2926-93D7-C9E5EB4AB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385" y="442763"/>
            <a:ext cx="7026442" cy="598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934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759</TotalTime>
  <Words>612</Words>
  <Application>Microsoft Office PowerPoint</Application>
  <PresentationFormat>Widescreen</PresentationFormat>
  <Paragraphs>54</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Agency FB</vt:lpstr>
      <vt:lpstr>-apple-system</vt:lpstr>
      <vt:lpstr>Arial</vt:lpstr>
      <vt:lpstr>Calibri</vt:lpstr>
      <vt:lpstr>Calibri Light</vt:lpstr>
      <vt:lpstr>Calisto MT</vt:lpstr>
      <vt:lpstr>Cooper Black</vt:lpstr>
      <vt:lpstr>Wingdings</vt:lpstr>
      <vt:lpstr>Celestial</vt:lpstr>
      <vt:lpstr>Financial Risk Analysis for Loan Default Prediction </vt:lpstr>
      <vt:lpstr>Problem Statement &gt;&gt;&gt;</vt:lpstr>
      <vt:lpstr>Tools Used &gt;&gt;&gt;</vt:lpstr>
      <vt:lpstr>Approaches &gt;&gt;&gt;</vt:lpstr>
      <vt:lpstr>PowerPoint Presentation</vt:lpstr>
      <vt:lpstr>PowerPoint Presentation</vt:lpstr>
      <vt:lpstr> SOME EDA Insights &gt;&gt;&gt;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Risk Analysis for Loan Default Prediction </dc:title>
  <dc:creator>sahil chavan</dc:creator>
  <cp:lastModifiedBy>sahil chavan</cp:lastModifiedBy>
  <cp:revision>2</cp:revision>
  <dcterms:created xsi:type="dcterms:W3CDTF">2024-03-08T16:39:33Z</dcterms:created>
  <dcterms:modified xsi:type="dcterms:W3CDTF">2024-03-09T05:19:00Z</dcterms:modified>
</cp:coreProperties>
</file>